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7" r:id="rId9"/>
    <p:sldId id="261" r:id="rId10"/>
    <p:sldId id="26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3783" autoAdjust="0"/>
  </p:normalViewPr>
  <p:slideViewPr>
    <p:cSldViewPr>
      <p:cViewPr varScale="1">
        <p:scale>
          <a:sx n="69" d="100"/>
          <a:sy n="69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C7DA32-8438-4DF8-B733-884D54C20983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4105E-9E02-4C4F-B159-367D8C55E9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94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4105E-9E02-4C4F-B159-367D8C55E9A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015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2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4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16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90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77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41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566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456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08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83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69AE0-ADD1-4A4C-A624-156A50ECB3D8}" type="datetimeFigureOut">
              <a:rPr lang="en-US" smtClean="0"/>
              <a:t>11/16/2011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373BC-DBD4-4104-BD9B-8A11E17806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4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Pharmacophore and </a:t>
            </a:r>
            <a:r>
              <a:rPr lang="en-US" dirty="0" err="1" smtClean="0"/>
              <a:t>FTrees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Abhik</a:t>
            </a:r>
            <a:r>
              <a:rPr lang="en-US" dirty="0" smtClean="0"/>
              <a:t> Seal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30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Clique Detection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When many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pharmacophoric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groups are present in the molecule it may be very difficult to identify all possible combinations of the functional groups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Clique is defined as a 'maximal completely connected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subgraph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' 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Clique detection algorithms can be applied to a set of pre-calculated conformations of the molecules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Cliques are based upon the graph-theoretical approach to molecular structure .</a:t>
            </a:r>
          </a:p>
          <a:p>
            <a:pPr marL="0" indent="0"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3505200"/>
            <a:ext cx="4191000" cy="1109382"/>
          </a:xfrm>
          <a:prstGeom prst="rect">
            <a:avLst/>
          </a:prstGeom>
          <a:noFill/>
          <a:ln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0572" y="4601882"/>
            <a:ext cx="1975528" cy="1494118"/>
          </a:xfrm>
          <a:prstGeom prst="rect">
            <a:avLst/>
          </a:prstGeom>
          <a:noFill/>
          <a:ln/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4449482"/>
            <a:ext cx="1371600" cy="1798918"/>
          </a:xfrm>
          <a:prstGeom prst="rect">
            <a:avLst/>
          </a:prstGeom>
          <a:noFill/>
          <a:ln/>
        </p:spPr>
      </p:pic>
      <p:sp>
        <p:nvSpPr>
          <p:cNvPr id="7" name="Rectangle 6"/>
          <p:cNvSpPr/>
          <p:nvPr/>
        </p:nvSpPr>
        <p:spPr>
          <a:xfrm>
            <a:off x="4813300" y="4402452"/>
            <a:ext cx="1609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similar pattern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4876800" y="4800600"/>
            <a:ext cx="16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21050" y="3886200"/>
            <a:ext cx="2005438" cy="2027518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779077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0"/>
            <a:ext cx="8229600" cy="1143000"/>
          </a:xfrm>
        </p:spPr>
        <p:txBody>
          <a:bodyPr/>
          <a:lstStyle/>
          <a:p>
            <a:r>
              <a:rPr lang="en-US" dirty="0" err="1" smtClean="0"/>
              <a:t>Ftrees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0020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Descriptors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Molecular descriptors are used for retrieval of compounds and also for clustering and </a:t>
            </a:r>
            <a:r>
              <a:rPr lang="en-US" dirty="0" err="1" smtClean="0"/>
              <a:t>and</a:t>
            </a:r>
            <a:r>
              <a:rPr lang="en-US" dirty="0" smtClean="0"/>
              <a:t> property prediction.</a:t>
            </a:r>
          </a:p>
          <a:p>
            <a:r>
              <a:rPr lang="en-US" dirty="0" smtClean="0"/>
              <a:t>Most descriptors use today are in linear format such as the properties are stored in the form of a vector.</a:t>
            </a:r>
          </a:p>
          <a:p>
            <a:r>
              <a:rPr lang="en-US" dirty="0" smtClean="0"/>
              <a:t>The alignment free approach of comparison is extremely fast but it has disadvantages </a:t>
            </a:r>
            <a:r>
              <a:rPr lang="en-US" dirty="0" err="1" smtClean="0"/>
              <a:t>i.e</a:t>
            </a:r>
            <a:r>
              <a:rPr lang="en-US" dirty="0" smtClean="0"/>
              <a:t> the relative </a:t>
            </a:r>
            <a:r>
              <a:rPr lang="en-US" dirty="0" err="1" smtClean="0"/>
              <a:t>arragnment</a:t>
            </a:r>
            <a:r>
              <a:rPr lang="en-US" dirty="0" smtClean="0"/>
              <a:t> of </a:t>
            </a:r>
            <a:r>
              <a:rPr lang="en-US" dirty="0" err="1" smtClean="0"/>
              <a:t>funtional</a:t>
            </a:r>
            <a:r>
              <a:rPr lang="en-US" dirty="0" smtClean="0"/>
              <a:t> groups on the molecular surface cannot be determined and its weakly described in linear descriptors.</a:t>
            </a:r>
          </a:p>
          <a:p>
            <a:r>
              <a:rPr lang="en-US" dirty="0" smtClean="0"/>
              <a:t>On the other hand 3D model can be itself considered as descriptor and they are aligned in 3D space , but its is difficult due to conformational flexibility and it might miss the right alignment.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5733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Mixed 2D and 3D ligand-based </a:t>
            </a:r>
            <a:r>
              <a:rPr lang="en-US" sz="2000" dirty="0" smtClean="0"/>
              <a:t>approach</a:t>
            </a:r>
          </a:p>
          <a:p>
            <a:r>
              <a:rPr lang="en-US" sz="2000" dirty="0" smtClean="0"/>
              <a:t>Alignment based but conformation independent descriptor.</a:t>
            </a:r>
          </a:p>
          <a:p>
            <a:r>
              <a:rPr lang="en-US" sz="2000" dirty="0" smtClean="0"/>
              <a:t>A feature tree represents a  molecule by a tree such that the </a:t>
            </a:r>
          </a:p>
          <a:p>
            <a:pPr marL="0" indent="0">
              <a:buNone/>
            </a:pPr>
            <a:r>
              <a:rPr lang="en-US" sz="2000" dirty="0" smtClean="0"/>
              <a:t>  tree should capture the major Building blocks of the molecule in addition to the overall alignment.</a:t>
            </a:r>
          </a:p>
          <a:p>
            <a:r>
              <a:rPr lang="en-US" sz="2000" dirty="0" smtClean="0"/>
              <a:t>In this way lead hopping between Chemical classes with compounds Sharing the same wanted biological activity is supported.</a:t>
            </a:r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2726" y="4052454"/>
            <a:ext cx="3425674" cy="2195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70957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nodes of the </a:t>
            </a:r>
            <a:r>
              <a:rPr lang="en-US" sz="1800" dirty="0" err="1" smtClean="0"/>
              <a:t>Ftrees</a:t>
            </a:r>
            <a:r>
              <a:rPr lang="en-US" sz="1800" dirty="0" smtClean="0"/>
              <a:t> represents the fragments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of the molecule.</a:t>
            </a:r>
          </a:p>
          <a:p>
            <a:r>
              <a:rPr lang="en-US" sz="1800" dirty="0"/>
              <a:t> </a:t>
            </a:r>
            <a:r>
              <a:rPr lang="en-US" sz="1800" dirty="0" smtClean="0"/>
              <a:t> Each atom of the molecule is associated with  </a:t>
            </a:r>
            <a:r>
              <a:rPr lang="en-US" sz="1800" dirty="0" err="1" smtClean="0"/>
              <a:t>with</a:t>
            </a:r>
            <a:r>
              <a:rPr lang="en-US" sz="1800" dirty="0" smtClean="0"/>
              <a:t> at least one node.</a:t>
            </a:r>
          </a:p>
          <a:p>
            <a:r>
              <a:rPr lang="en-US" sz="1800" dirty="0"/>
              <a:t>Two nodes which have atoms in </a:t>
            </a:r>
            <a:r>
              <a:rPr lang="en-US" sz="1800" dirty="0" smtClean="0"/>
              <a:t>common  or </a:t>
            </a:r>
            <a:r>
              <a:rPr lang="en-US" sz="1800" dirty="0"/>
              <a:t>which contain atoms connected in the </a:t>
            </a:r>
            <a:r>
              <a:rPr lang="en-US" sz="1800" dirty="0" smtClean="0"/>
              <a:t>molecular  graph are connected.</a:t>
            </a:r>
          </a:p>
          <a:p>
            <a:r>
              <a:rPr lang="en-US" sz="1800" dirty="0" smtClean="0"/>
              <a:t>The feature tree nodes are marked with labels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describing the shape and chemical </a:t>
            </a:r>
            <a:r>
              <a:rPr lang="en-US" sz="1800" dirty="0" err="1" smtClean="0"/>
              <a:t>properrties</a:t>
            </a:r>
            <a:r>
              <a:rPr lang="en-US" sz="1800" dirty="0" smtClean="0"/>
              <a:t> of the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 </a:t>
            </a:r>
            <a:r>
              <a:rPr lang="en-US" sz="1800" dirty="0" err="1" smtClean="0"/>
              <a:t>bulding</a:t>
            </a:r>
            <a:r>
              <a:rPr lang="en-US" sz="1800" dirty="0" smtClean="0"/>
              <a:t> block.</a:t>
            </a:r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048000"/>
            <a:ext cx="2921330" cy="2278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83118" y="5715000"/>
            <a:ext cx="3405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/>
              <a:t>Taken from </a:t>
            </a:r>
            <a:r>
              <a:rPr lang="en-US" i="1" dirty="0" err="1" smtClean="0"/>
              <a:t>Rarey</a:t>
            </a:r>
            <a:r>
              <a:rPr lang="en-US" i="1" dirty="0" smtClean="0"/>
              <a:t> </a:t>
            </a:r>
            <a:r>
              <a:rPr lang="en-US" i="1" dirty="0" err="1" smtClean="0"/>
              <a:t>etal</a:t>
            </a:r>
            <a:r>
              <a:rPr lang="en-US" i="1" dirty="0" smtClean="0"/>
              <a:t> JCADD 1998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27143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Descriptors in </a:t>
            </a:r>
            <a:r>
              <a:rPr lang="en-US" dirty="0" err="1" smtClean="0"/>
              <a:t>Ftrees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shape descriptors has two components </a:t>
            </a:r>
            <a:r>
              <a:rPr lang="en-US" sz="2400" dirty="0" err="1" smtClean="0"/>
              <a:t>i.e</a:t>
            </a:r>
            <a:r>
              <a:rPr lang="en-US" sz="2400" dirty="0" smtClean="0"/>
              <a:t> the number of atoms and the approximated </a:t>
            </a:r>
            <a:r>
              <a:rPr lang="en-US" sz="2400" dirty="0" err="1" smtClean="0"/>
              <a:t>vander</a:t>
            </a:r>
            <a:r>
              <a:rPr lang="en-US" sz="2400" dirty="0" smtClean="0"/>
              <a:t>  wall’s volume.</a:t>
            </a:r>
          </a:p>
          <a:p>
            <a:r>
              <a:rPr lang="en-US" sz="2400" dirty="0" smtClean="0"/>
              <a:t>Chemical features is used to describe the interaction pattern the Building </a:t>
            </a:r>
            <a:r>
              <a:rPr lang="en-US" sz="2400" dirty="0" err="1" smtClean="0"/>
              <a:t>Ftree</a:t>
            </a:r>
            <a:r>
              <a:rPr lang="en-US" sz="2400" dirty="0" smtClean="0"/>
              <a:t> can form The </a:t>
            </a:r>
            <a:r>
              <a:rPr lang="en-US" sz="2400" dirty="0" err="1" smtClean="0"/>
              <a:t>FlexX</a:t>
            </a:r>
            <a:r>
              <a:rPr lang="en-US" sz="2400" dirty="0" smtClean="0"/>
              <a:t> interaction pattern is used which is represented .</a:t>
            </a:r>
          </a:p>
          <a:p>
            <a:r>
              <a:rPr lang="en-US" sz="2400" dirty="0" smtClean="0"/>
              <a:t>All the features taken are additive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352800"/>
            <a:ext cx="3628285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44406" y="6139934"/>
            <a:ext cx="340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Taken from </a:t>
            </a:r>
            <a:r>
              <a:rPr lang="en-US" i="1" dirty="0" err="1" smtClean="0"/>
              <a:t>Rarey</a:t>
            </a:r>
            <a:r>
              <a:rPr lang="en-US" i="1" dirty="0" smtClean="0"/>
              <a:t> </a:t>
            </a:r>
            <a:r>
              <a:rPr lang="en-US" i="1" dirty="0" err="1" smtClean="0"/>
              <a:t>etal</a:t>
            </a:r>
            <a:r>
              <a:rPr lang="en-US" i="1" dirty="0" smtClean="0"/>
              <a:t> JCADD 1998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683710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The comparison algorithm of two feature trees is based on matching the trees </a:t>
            </a:r>
            <a:r>
              <a:rPr lang="en-US" sz="2000" dirty="0" err="1" smtClean="0"/>
              <a:t>i.e</a:t>
            </a:r>
            <a:r>
              <a:rPr lang="en-US" sz="2000" dirty="0" smtClean="0"/>
              <a:t> a </a:t>
            </a:r>
            <a:r>
              <a:rPr lang="en-US" sz="2000" dirty="0" err="1" smtClean="0"/>
              <a:t>subtree</a:t>
            </a:r>
            <a:r>
              <a:rPr lang="en-US" sz="2000" dirty="0" smtClean="0"/>
              <a:t> of one feature to that of another.</a:t>
            </a:r>
          </a:p>
          <a:p>
            <a:r>
              <a:rPr lang="en-US" sz="2000" dirty="0" err="1"/>
              <a:t>a</a:t>
            </a:r>
            <a:r>
              <a:rPr lang="en-US" sz="2000" dirty="0" err="1" smtClean="0"/>
              <a:t>,b</a:t>
            </a:r>
            <a:r>
              <a:rPr lang="en-US" sz="2000" dirty="0" smtClean="0"/>
              <a:t> is the number of atoms of the compared </a:t>
            </a:r>
            <a:r>
              <a:rPr lang="en-US" sz="2000" dirty="0" err="1" smtClean="0"/>
              <a:t>fragments.i</a:t>
            </a:r>
            <a:r>
              <a:rPr lang="en-US" sz="2000" dirty="0" smtClean="0"/>
              <a:t> </a:t>
            </a:r>
            <a:r>
              <a:rPr lang="en-US" sz="2000" dirty="0" err="1" smtClean="0"/>
              <a:t>th</a:t>
            </a:r>
            <a:r>
              <a:rPr lang="en-US" sz="2000" dirty="0" smtClean="0"/>
              <a:t> entry describes the ability of a Fragment to form interaction of  type </a:t>
            </a:r>
            <a:r>
              <a:rPr lang="en-US" sz="2000" dirty="0" err="1" smtClean="0"/>
              <a:t>i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On comparing the full </a:t>
            </a:r>
            <a:r>
              <a:rPr lang="en-US" sz="2000" dirty="0" err="1" smtClean="0"/>
              <a:t>Ftree</a:t>
            </a:r>
            <a:r>
              <a:rPr lang="en-US" sz="2000" dirty="0" smtClean="0"/>
              <a:t> we just add </a:t>
            </a:r>
          </a:p>
          <a:p>
            <a:pPr marL="0" indent="0">
              <a:buNone/>
            </a:pPr>
            <a:r>
              <a:rPr lang="en-US" sz="2000" dirty="0" smtClean="0"/>
              <a:t>      all the features and apply the eq. such a </a:t>
            </a:r>
          </a:p>
          <a:p>
            <a:pPr marL="0" indent="0">
              <a:buNone/>
            </a:pPr>
            <a:r>
              <a:rPr lang="en-US" sz="2000" dirty="0" smtClean="0"/>
              <a:t>       Comparison is level -o</a:t>
            </a:r>
          </a:p>
          <a:p>
            <a:r>
              <a:rPr lang="en-US" sz="1800" dirty="0" smtClean="0"/>
              <a:t>For comparing feature Trees split search and match </a:t>
            </a:r>
          </a:p>
          <a:p>
            <a:pPr marL="0" indent="0">
              <a:buNone/>
            </a:pPr>
            <a:r>
              <a:rPr lang="en-US" sz="1800" dirty="0" smtClean="0"/>
              <a:t>     Search algorithms are used  .These algorithms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match based on the topology  </a:t>
            </a:r>
            <a:r>
              <a:rPr lang="en-US" sz="1800" dirty="0" err="1" smtClean="0"/>
              <a:t>I,e</a:t>
            </a:r>
            <a:r>
              <a:rPr lang="en-US" sz="1800" dirty="0" smtClean="0"/>
              <a:t> it maintains the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topology.</a:t>
            </a:r>
            <a:endParaRPr lang="en-US" sz="1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3760" y="2924893"/>
            <a:ext cx="2903040" cy="1831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59" y="5105400"/>
            <a:ext cx="3613332" cy="1326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04767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Scaffold </a:t>
            </a:r>
            <a:r>
              <a:rPr lang="en-US" dirty="0" smtClean="0"/>
              <a:t>hopping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6812" y="1622900"/>
            <a:ext cx="8229600" cy="4525963"/>
          </a:xfrm>
        </p:spPr>
        <p:txBody>
          <a:bodyPr/>
          <a:lstStyle/>
          <a:p>
            <a:r>
              <a:rPr lang="en-US" sz="2000" dirty="0" smtClean="0"/>
              <a:t>The </a:t>
            </a:r>
            <a:r>
              <a:rPr lang="en-US" sz="2000" dirty="0" err="1" smtClean="0"/>
              <a:t>Ftrees</a:t>
            </a:r>
            <a:r>
              <a:rPr lang="en-US" sz="2000" dirty="0" smtClean="0"/>
              <a:t> can identify  actives from decoys Of H4R </a:t>
            </a:r>
            <a:r>
              <a:rPr lang="en-US" sz="1800" dirty="0" smtClean="0"/>
              <a:t>receptor proteins.</a:t>
            </a:r>
            <a:endParaRPr lang="en-US" sz="1800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133600"/>
            <a:ext cx="3603413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319919"/>
            <a:ext cx="3124200" cy="1604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291" y="2133600"/>
            <a:ext cx="1761917" cy="1929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103" y="4538641"/>
            <a:ext cx="2255291" cy="1633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52600" y="6172200"/>
            <a:ext cx="128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Score:0.875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567055" y="6172200"/>
            <a:ext cx="1279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Score 0.835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045387" y="4138901"/>
            <a:ext cx="1289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Score:0.839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6807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1800"/>
            <a:ext cx="8229600" cy="1143000"/>
          </a:xfrm>
        </p:spPr>
        <p:txBody>
          <a:bodyPr/>
          <a:lstStyle/>
          <a:p>
            <a:r>
              <a:rPr lang="en-US" dirty="0" smtClean="0"/>
              <a:t>Thank you.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270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Pharmacophore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b="1" dirty="0" smtClean="0"/>
              <a:t>IUPAC Definition: “</a:t>
            </a:r>
            <a:r>
              <a:rPr lang="en-US" sz="1600" dirty="0" smtClean="0"/>
              <a:t>An</a:t>
            </a:r>
            <a:r>
              <a:rPr lang="en-US" sz="1600" b="1" dirty="0" smtClean="0"/>
              <a:t> </a:t>
            </a:r>
            <a:r>
              <a:rPr lang="en-US" sz="1600" dirty="0"/>
              <a:t>ensemble of steric and electronic features that is necessary to ensure the optimal supramolecular interactions with a specific biological target and to trigger (or block) its biological </a:t>
            </a:r>
            <a:r>
              <a:rPr lang="en-US" sz="1600" dirty="0" smtClean="0"/>
              <a:t>response“</a:t>
            </a:r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                           </a:t>
            </a:r>
            <a:r>
              <a:rPr lang="en-US" sz="1600" b="1" dirty="0" smtClean="0"/>
              <a:t>H                 HBD              HBA                   R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In drug design, the term '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pharmacophore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‘ refers to a set of features that is common to a series of active molecules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Hydrogen-bond donors and acceptors, positively and negatively charged groups, and hydrophobic regions are typical features</a:t>
            </a:r>
          </a:p>
          <a:p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     We will refer to such features as '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pharmacophoric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groups' </a:t>
            </a:r>
          </a:p>
          <a:p>
            <a:endParaRPr lang="en-US" sz="1600" dirty="0"/>
          </a:p>
        </p:txBody>
      </p:sp>
      <p:sp>
        <p:nvSpPr>
          <p:cNvPr id="7" name="Oval 13"/>
          <p:cNvSpPr>
            <a:spLocks noChangeArrowheads="1"/>
          </p:cNvSpPr>
          <p:nvPr/>
        </p:nvSpPr>
        <p:spPr bwMode="auto">
          <a:xfrm>
            <a:off x="2286000" y="2755472"/>
            <a:ext cx="685800" cy="685800"/>
          </a:xfrm>
          <a:prstGeom prst="ellipse">
            <a:avLst/>
          </a:prstGeom>
          <a:gradFill rotWithShape="1">
            <a:gsLst>
              <a:gs pos="0">
                <a:srgbClr val="00FF00">
                  <a:gamma/>
                  <a:shade val="46275"/>
                  <a:invGamma/>
                </a:srgbClr>
              </a:gs>
              <a:gs pos="50000">
                <a:srgbClr val="00FF00"/>
              </a:gs>
              <a:gs pos="100000">
                <a:srgbClr val="00FF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14"/>
          <p:cNvSpPr>
            <a:spLocks noChangeArrowheads="1"/>
          </p:cNvSpPr>
          <p:nvPr/>
        </p:nvSpPr>
        <p:spPr bwMode="auto">
          <a:xfrm>
            <a:off x="3276600" y="2757488"/>
            <a:ext cx="685800" cy="685800"/>
          </a:xfrm>
          <a:prstGeom prst="ellipse">
            <a:avLst/>
          </a:prstGeom>
          <a:gradFill rotWithShape="1">
            <a:gsLst>
              <a:gs pos="0">
                <a:srgbClr val="FF0000">
                  <a:gamma/>
                  <a:shade val="46275"/>
                  <a:invGamma/>
                </a:srgbClr>
              </a:gs>
              <a:gs pos="5000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15"/>
          <p:cNvSpPr>
            <a:spLocks noChangeArrowheads="1"/>
          </p:cNvSpPr>
          <p:nvPr/>
        </p:nvSpPr>
        <p:spPr bwMode="auto">
          <a:xfrm>
            <a:off x="4267200" y="2757488"/>
            <a:ext cx="685800" cy="685800"/>
          </a:xfrm>
          <a:prstGeom prst="ellipse">
            <a:avLst/>
          </a:prstGeom>
          <a:gradFill rotWithShape="1">
            <a:gsLst>
              <a:gs pos="0">
                <a:srgbClr val="00CCFF">
                  <a:gamma/>
                  <a:shade val="46275"/>
                  <a:invGamma/>
                </a:srgbClr>
              </a:gs>
              <a:gs pos="50000">
                <a:srgbClr val="00CCFF"/>
              </a:gs>
              <a:gs pos="100000">
                <a:srgbClr val="00CC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5334000" y="2681288"/>
            <a:ext cx="762000" cy="762000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gradFill rotWithShape="1">
            <a:gsLst>
              <a:gs pos="0">
                <a:srgbClr val="FF6600">
                  <a:gamma/>
                  <a:shade val="46275"/>
                  <a:invGamma/>
                </a:srgbClr>
              </a:gs>
              <a:gs pos="50000">
                <a:srgbClr val="FF6600"/>
              </a:gs>
              <a:gs pos="100000">
                <a:srgbClr val="FF660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>
            <a:outerShdw dist="107763" dir="18900000" algn="ctr" rotWithShape="0">
              <a:schemeClr val="bg2">
                <a:alpha val="50000"/>
              </a:scheme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12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Bioisosteres</a:t>
            </a:r>
            <a:endParaRPr lang="en-US" dirty="0"/>
          </a:p>
        </p:txBody>
      </p:sp>
      <p:pic>
        <p:nvPicPr>
          <p:cNvPr id="4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4625" y="3429000"/>
            <a:ext cx="3800775" cy="2743914"/>
          </a:xfrm>
        </p:spPr>
      </p:pic>
      <p:sp>
        <p:nvSpPr>
          <p:cNvPr id="5" name="Rectangle 4"/>
          <p:cNvSpPr/>
          <p:nvPr/>
        </p:nvSpPr>
        <p:spPr>
          <a:xfrm>
            <a:off x="685800" y="1371600"/>
            <a:ext cx="7696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Bioisosteres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which are atoms, functional groups or molecules with similar physical and chemical properties such that they produce generally similar biological properties .</a:t>
            </a: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dirty="0"/>
              <a:t>chemical group can be mimicked by a similar group with</a:t>
            </a:r>
          </a:p>
          <a:p>
            <a:r>
              <a:rPr lang="en-US" dirty="0" smtClean="0"/>
              <a:t>    similar </a:t>
            </a:r>
            <a:r>
              <a:rPr lang="en-US" dirty="0"/>
              <a:t>biological activity –another example of </a:t>
            </a:r>
            <a:r>
              <a:rPr lang="en-US" dirty="0" smtClean="0"/>
              <a:t>similarity 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for example in 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/>
              <a:t>a. Size</a:t>
            </a:r>
          </a:p>
          <a:p>
            <a:r>
              <a:rPr lang="en-US" b="1" dirty="0" smtClean="0"/>
              <a:t>  b</a:t>
            </a:r>
            <a:r>
              <a:rPr lang="en-US" b="1" dirty="0"/>
              <a:t>. Shape (bond angles, hybridization)</a:t>
            </a:r>
          </a:p>
          <a:p>
            <a:r>
              <a:rPr lang="en-US" b="1" dirty="0" smtClean="0"/>
              <a:t>  c</a:t>
            </a:r>
            <a:r>
              <a:rPr lang="en-US" b="1" dirty="0"/>
              <a:t>. Electronic distribution (</a:t>
            </a:r>
            <a:r>
              <a:rPr lang="en-US" b="1" dirty="0" err="1"/>
              <a:t>Polarizability</a:t>
            </a:r>
            <a:r>
              <a:rPr lang="en-US" b="1" dirty="0"/>
              <a:t>,</a:t>
            </a:r>
          </a:p>
          <a:p>
            <a:r>
              <a:rPr lang="en-US" b="1" dirty="0" smtClean="0"/>
              <a:t>  inductive </a:t>
            </a:r>
            <a:r>
              <a:rPr lang="en-US" b="1" dirty="0"/>
              <a:t>effects, charge, dipoles)</a:t>
            </a:r>
          </a:p>
          <a:p>
            <a:r>
              <a:rPr lang="en-US" b="1" dirty="0" smtClean="0"/>
              <a:t>  e</a:t>
            </a:r>
            <a:r>
              <a:rPr lang="en-US" b="1" dirty="0"/>
              <a:t>. Lipid solubility</a:t>
            </a:r>
          </a:p>
          <a:p>
            <a:r>
              <a:rPr lang="en-US" b="1" dirty="0" smtClean="0"/>
              <a:t> f</a:t>
            </a:r>
            <a:r>
              <a:rPr lang="en-US" b="1" dirty="0"/>
              <a:t>. </a:t>
            </a:r>
            <a:r>
              <a:rPr lang="en-US" b="1" dirty="0" err="1"/>
              <a:t>p</a:t>
            </a:r>
            <a:r>
              <a:rPr lang="en-US" b="1" i="1" dirty="0" err="1"/>
              <a:t>K</a:t>
            </a:r>
            <a:r>
              <a:rPr lang="en-US" b="1" dirty="0" err="1"/>
              <a:t>a</a:t>
            </a:r>
            <a:endParaRPr lang="en-US" b="1" dirty="0"/>
          </a:p>
          <a:p>
            <a:r>
              <a:rPr lang="en-US" b="1" dirty="0" smtClean="0"/>
              <a:t> g</a:t>
            </a:r>
            <a:r>
              <a:rPr lang="en-US" b="1" dirty="0"/>
              <a:t>. Chemical reactivity (including</a:t>
            </a:r>
          </a:p>
          <a:p>
            <a:r>
              <a:rPr lang="en-US" b="1" dirty="0" smtClean="0"/>
              <a:t>   likelihood </a:t>
            </a:r>
            <a:r>
              <a:rPr lang="en-US" b="1" dirty="0"/>
              <a:t>of metabolism)</a:t>
            </a:r>
          </a:p>
          <a:p>
            <a:r>
              <a:rPr lang="en-US" b="1" dirty="0" smtClean="0"/>
              <a:t> h</a:t>
            </a:r>
            <a:r>
              <a:rPr lang="en-US" b="1" dirty="0"/>
              <a:t>. Hydrogen bonding capacity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422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Pharmacophores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724400"/>
          </a:xfrm>
        </p:spPr>
        <p:txBody>
          <a:bodyPr>
            <a:normAutofit/>
          </a:bodyPr>
          <a:lstStyle/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A three-dimensional pharmacophore specifies the spatial relation-ships between the groups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Expressed as distance </a:t>
            </a:r>
            <a:r>
              <a:rPr lang="en-US" sz="1700" dirty="0" err="1" smtClean="0">
                <a:latin typeface="Times New Roman" pitchFamily="18" charset="0"/>
                <a:cs typeface="Times New Roman" pitchFamily="18" charset="0"/>
              </a:rPr>
              <a:t>ranges,angles</a:t>
            </a:r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 and planes</a:t>
            </a:r>
          </a:p>
          <a:p>
            <a:r>
              <a:rPr lang="en-US" sz="1700" dirty="0" smtClean="0">
                <a:latin typeface="Times New Roman" pitchFamily="18" charset="0"/>
                <a:cs typeface="Times New Roman" pitchFamily="18" charset="0"/>
              </a:rPr>
              <a:t>A commonly used 3D pharmacophore for antihistamines contains two aromatic rings and a tertiary nitrogen </a:t>
            </a:r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endParaRPr lang="en-US" sz="1600" i="1" dirty="0" smtClean="0"/>
          </a:p>
          <a:p>
            <a:pPr marL="0" indent="0">
              <a:buNone/>
            </a:pPr>
            <a:endParaRPr lang="en-US" sz="1600" i="1" dirty="0"/>
          </a:p>
          <a:p>
            <a:pPr marL="0" indent="0">
              <a:buNone/>
            </a:pPr>
            <a:endParaRPr lang="en-US" sz="1600" i="1" dirty="0" smtClean="0"/>
          </a:p>
          <a:p>
            <a:pPr marL="0" indent="0">
              <a:buNone/>
            </a:pPr>
            <a:r>
              <a:rPr lang="en-US" sz="1600" i="1" dirty="0"/>
              <a:t> </a:t>
            </a:r>
            <a:r>
              <a:rPr lang="en-US" sz="1600" i="1" dirty="0" smtClean="0"/>
              <a:t>                                                                                                                           </a:t>
            </a:r>
            <a:r>
              <a:rPr lang="en-US" sz="1600" i="1" dirty="0" err="1" smtClean="0"/>
              <a:t>Tak</a:t>
            </a:r>
            <a:r>
              <a:rPr lang="en-US" sz="1600" i="1" dirty="0" smtClean="0"/>
              <a:t> Taken from </a:t>
            </a:r>
            <a:r>
              <a:rPr lang="en-US" sz="1600" i="1" dirty="0" err="1" smtClean="0"/>
              <a:t>Laak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etal</a:t>
            </a:r>
            <a:r>
              <a:rPr lang="en-US" sz="1600" i="1" dirty="0" smtClean="0"/>
              <a:t>.</a:t>
            </a:r>
          </a:p>
          <a:p>
            <a:pPr marL="0" indent="0">
              <a:buNone/>
            </a:pPr>
            <a:r>
              <a:rPr lang="en-US" sz="1600" i="1" dirty="0"/>
              <a:t> </a:t>
            </a:r>
            <a:r>
              <a:rPr lang="en-US" sz="1600" i="1" dirty="0" smtClean="0"/>
              <a:t>                                                                                                                                  </a:t>
            </a:r>
            <a:r>
              <a:rPr lang="en-US" sz="1600" i="1" dirty="0" err="1" smtClean="0"/>
              <a:t>J.Med</a:t>
            </a:r>
            <a:r>
              <a:rPr lang="en-US" sz="1600" i="1" dirty="0" smtClean="0"/>
              <a:t> Chem1995,38(17)</a:t>
            </a:r>
            <a:endParaRPr lang="en-US" sz="1600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" y="3200400"/>
            <a:ext cx="5943600" cy="285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16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Example of ACE inhibitors..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/>
          <a:lstStyle/>
          <a:p>
            <a:r>
              <a:rPr lang="en-US" sz="1800" dirty="0" err="1" smtClean="0">
                <a:latin typeface="Times New Roman" pitchFamily="18" charset="0"/>
                <a:cs typeface="Times New Roman" pitchFamily="18" charset="0"/>
              </a:rPr>
              <a:t>Angiotension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-converting enzyme (ACE), which is involved in regulating blood pressure 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 smtClean="0"/>
              <a:t>                                            </a:t>
            </a:r>
            <a:r>
              <a:rPr lang="en-US" sz="1600" dirty="0" smtClean="0"/>
              <a:t>H bonds to a hydrogen-bond donor in enzyme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                                 </a:t>
            </a:r>
            <a:r>
              <a:rPr lang="en-US" sz="1600" dirty="0" smtClean="0"/>
              <a:t>Pharmacophore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                                           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3400" y="1981200"/>
            <a:ext cx="4746502" cy="1066800"/>
          </a:xfrm>
          <a:prstGeom prst="rect">
            <a:avLst/>
          </a:prstGeom>
          <a:noFill/>
          <a:ln/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4800" y="1877067"/>
            <a:ext cx="2398672" cy="929920"/>
          </a:xfrm>
          <a:prstGeom prst="rect">
            <a:avLst/>
          </a:prstGeom>
          <a:noFill/>
          <a:ln/>
        </p:spPr>
      </p:pic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9400" y="3697286"/>
            <a:ext cx="2971800" cy="1477963"/>
          </a:xfrm>
          <a:prstGeom prst="rect">
            <a:avLst/>
          </a:prstGeom>
          <a:noFill/>
          <a:ln/>
        </p:spPr>
      </p:pic>
      <p:sp>
        <p:nvSpPr>
          <p:cNvPr id="7" name="Rectangle 21"/>
          <p:cNvSpPr>
            <a:spLocks noChangeArrowheads="1"/>
          </p:cNvSpPr>
          <p:nvPr/>
        </p:nvSpPr>
        <p:spPr bwMode="auto">
          <a:xfrm>
            <a:off x="5676900" y="3949700"/>
            <a:ext cx="1143000" cy="1295400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20"/>
          <p:cNvSpPr>
            <a:spLocks noChangeArrowheads="1"/>
          </p:cNvSpPr>
          <p:nvPr/>
        </p:nvSpPr>
        <p:spPr bwMode="auto">
          <a:xfrm>
            <a:off x="6819900" y="3644900"/>
            <a:ext cx="685800" cy="9906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22"/>
          <p:cNvSpPr>
            <a:spLocks noChangeArrowheads="1"/>
          </p:cNvSpPr>
          <p:nvPr/>
        </p:nvSpPr>
        <p:spPr bwMode="auto">
          <a:xfrm>
            <a:off x="7493000" y="3657600"/>
            <a:ext cx="762000" cy="381000"/>
          </a:xfrm>
          <a:prstGeom prst="ellipse">
            <a:avLst/>
          </a:prstGeom>
          <a:noFill/>
          <a:ln w="28575">
            <a:solidFill>
              <a:srgbClr val="00008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15140" y="5638800"/>
            <a:ext cx="20885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 zinc-binding group</a:t>
            </a:r>
            <a:endParaRPr lang="en-US" dirty="0"/>
          </a:p>
        </p:txBody>
      </p:sp>
      <p:cxnSp>
        <p:nvCxnSpPr>
          <p:cNvPr id="12" name="Straight Arrow Connector 11"/>
          <p:cNvCxnSpPr>
            <a:stCxn id="7" idx="2"/>
          </p:cNvCxnSpPr>
          <p:nvPr/>
        </p:nvCxnSpPr>
        <p:spPr>
          <a:xfrm flipH="1">
            <a:off x="6019800" y="5245100"/>
            <a:ext cx="228600" cy="3937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1"/>
          </p:cNvCxnSpPr>
          <p:nvPr/>
        </p:nvCxnSpPr>
        <p:spPr>
          <a:xfrm flipH="1" flipV="1">
            <a:off x="6403660" y="3505200"/>
            <a:ext cx="516673" cy="2847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6920333" y="2514600"/>
            <a:ext cx="20903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Interacts with an </a:t>
            </a:r>
            <a:r>
              <a:rPr lang="en-US" sz="1600" dirty="0" err="1" smtClean="0"/>
              <a:t>Arg</a:t>
            </a:r>
            <a:r>
              <a:rPr lang="en-US" sz="1600" dirty="0" smtClean="0"/>
              <a:t> residue of enzyme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7874000" y="3200400"/>
            <a:ext cx="0" cy="444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198488" y="5638800"/>
            <a:ext cx="1132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Captopri</a:t>
            </a:r>
            <a:r>
              <a:rPr lang="en-US" dirty="0" smtClean="0"/>
              <a:t>l</a:t>
            </a:r>
            <a:endParaRPr lang="en-US" dirty="0"/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64981" y="3647585"/>
            <a:ext cx="2181540" cy="2259805"/>
          </a:xfrm>
          <a:prstGeom prst="rect">
            <a:avLst/>
          </a:prstGeom>
          <a:noFill/>
          <a:ln/>
        </p:spPr>
      </p:pic>
      <p:cxnSp>
        <p:nvCxnSpPr>
          <p:cNvPr id="21" name="Straight Arrow Connector 20"/>
          <p:cNvCxnSpPr/>
          <p:nvPr/>
        </p:nvCxnSpPr>
        <p:spPr>
          <a:xfrm flipH="1">
            <a:off x="3581400" y="4635500"/>
            <a:ext cx="1778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1295400" y="6008132"/>
            <a:ext cx="20318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/>
              <a:t>4 points 5 distances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706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Detection of Pharmacophores:</a:t>
            </a:r>
            <a:br>
              <a:rPr lang="en-US" dirty="0" smtClean="0"/>
            </a:br>
            <a:r>
              <a:rPr lang="en-US" dirty="0" smtClean="0"/>
              <a:t> SBP and LBP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600" dirty="0" smtClean="0"/>
              <a:t>A pharmacophore software detects the elements which is responsible for </a:t>
            </a:r>
            <a:r>
              <a:rPr lang="en-US" sz="1600" dirty="0" err="1" smtClean="0"/>
              <a:t>pharmacophoric</a:t>
            </a:r>
            <a:r>
              <a:rPr lang="en-US" sz="1600" dirty="0" smtClean="0"/>
              <a:t> properties.</a:t>
            </a:r>
          </a:p>
          <a:p>
            <a:pPr marL="0" indent="0">
              <a:buNone/>
            </a:pPr>
            <a:r>
              <a:rPr lang="en-US" sz="1600" dirty="0" smtClean="0"/>
              <a:t>For Ligand based pharmacophore </a:t>
            </a:r>
            <a:r>
              <a:rPr lang="en-US" sz="1600" dirty="0" err="1" smtClean="0"/>
              <a:t>pharmacophoric</a:t>
            </a:r>
            <a:r>
              <a:rPr lang="en-US" sz="1600" dirty="0" smtClean="0"/>
              <a:t> points.</a:t>
            </a:r>
          </a:p>
          <a:p>
            <a:pPr>
              <a:buAutoNum type="alphaLcParenR"/>
            </a:pPr>
            <a:r>
              <a:rPr lang="en-US" sz="1600" dirty="0" err="1" smtClean="0"/>
              <a:t>Aromacity</a:t>
            </a:r>
            <a:r>
              <a:rPr lang="en-US" sz="1600" dirty="0" smtClean="0"/>
              <a:t> detection or ring detection </a:t>
            </a:r>
          </a:p>
          <a:p>
            <a:pPr>
              <a:buAutoNum type="alphaLcParenR"/>
            </a:pPr>
            <a:r>
              <a:rPr lang="en-US" sz="1600" dirty="0" smtClean="0"/>
              <a:t>HBD point is </a:t>
            </a:r>
            <a:r>
              <a:rPr lang="en-US" sz="1600" dirty="0" err="1" smtClean="0"/>
              <a:t>normaly</a:t>
            </a:r>
            <a:r>
              <a:rPr lang="en-US" sz="1600" dirty="0" smtClean="0"/>
              <a:t> </a:t>
            </a:r>
            <a:r>
              <a:rPr lang="en-US" sz="1600" dirty="0" err="1" smtClean="0"/>
              <a:t>bsaed</a:t>
            </a:r>
            <a:r>
              <a:rPr lang="en-US" sz="1600" dirty="0" smtClean="0"/>
              <a:t> on topological information .Every atom is checked for the following conditions:</a:t>
            </a:r>
          </a:p>
          <a:p>
            <a:pPr lvl="0"/>
            <a:r>
              <a:rPr lang="en-US" sz="1600" dirty="0" smtClean="0"/>
              <a:t> </a:t>
            </a:r>
            <a:r>
              <a:rPr lang="en-US" sz="1600" dirty="0"/>
              <a:t>Only nitrogen or oxygen atoms;</a:t>
            </a:r>
          </a:p>
          <a:p>
            <a:pPr lvl="0"/>
            <a:r>
              <a:rPr lang="en-US" sz="1600" dirty="0"/>
              <a:t>Formal charge is not negative;</a:t>
            </a:r>
          </a:p>
          <a:p>
            <a:pPr lvl="0"/>
            <a:r>
              <a:rPr lang="en-US" sz="1600" dirty="0"/>
              <a:t>At least 1 attached hydrogen atom.</a:t>
            </a:r>
          </a:p>
          <a:p>
            <a:pPr marL="0" indent="0">
              <a:buNone/>
            </a:pPr>
            <a:r>
              <a:rPr lang="en-US" sz="1600" dirty="0" smtClean="0"/>
              <a:t>c) </a:t>
            </a:r>
            <a:r>
              <a:rPr lang="en-US" sz="1600" dirty="0"/>
              <a:t>The generation of hydrogen bond acceptor </a:t>
            </a:r>
            <a:r>
              <a:rPr lang="en-US" sz="1600" dirty="0" smtClean="0"/>
              <a:t>points </a:t>
            </a:r>
            <a:r>
              <a:rPr lang="en-US" sz="1600" dirty="0"/>
              <a:t>needs to fulfill four </a:t>
            </a:r>
            <a:r>
              <a:rPr lang="en-US" sz="1600" dirty="0" smtClean="0"/>
              <a:t>conditions:</a:t>
            </a:r>
          </a:p>
          <a:p>
            <a:pPr lvl="0"/>
            <a:r>
              <a:rPr lang="en-US" sz="1600" dirty="0"/>
              <a:t>Only nitrogen or oxygen atoms;</a:t>
            </a:r>
          </a:p>
          <a:p>
            <a:pPr lvl="0"/>
            <a:r>
              <a:rPr lang="en-US" sz="1600" dirty="0"/>
              <a:t>Formal charge not positive;</a:t>
            </a:r>
          </a:p>
          <a:p>
            <a:pPr lvl="0"/>
            <a:r>
              <a:rPr lang="en-US" sz="1600" dirty="0"/>
              <a:t>At least one available lone pair;</a:t>
            </a:r>
          </a:p>
          <a:p>
            <a:pPr lvl="0"/>
            <a:r>
              <a:rPr lang="en-US" sz="1600" dirty="0"/>
              <a:t>Atom is ‘accessible’.</a:t>
            </a:r>
          </a:p>
          <a:p>
            <a:pPr marL="0" indent="0">
              <a:buNone/>
            </a:pPr>
            <a:r>
              <a:rPr lang="en-US" sz="1600" dirty="0" smtClean="0"/>
              <a:t> d)</a:t>
            </a:r>
            <a:r>
              <a:rPr lang="en-US" sz="1600" dirty="0"/>
              <a:t> For the generation of charge center pharmacophore points, the formal charges on the atoms of the molecule are used. Atoms with a positive formal charge will correspond with a positive charge center pharmacophore point</a:t>
            </a:r>
          </a:p>
        </p:txBody>
      </p:sp>
    </p:spTree>
    <p:extLst>
      <p:ext uri="{BB962C8B-B14F-4D97-AF65-F5344CB8AC3E}">
        <p14:creationId xmlns:p14="http://schemas.microsoft.com/office/powerpoint/2010/main" val="174464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based pharmacophore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2296294"/>
              </p:ext>
            </p:extLst>
          </p:nvPr>
        </p:nvGraphicFramePr>
        <p:xfrm>
          <a:off x="457200" y="1981200"/>
          <a:ext cx="5333999" cy="3956946"/>
        </p:xfrm>
        <a:graphic>
          <a:graphicData uri="http://schemas.openxmlformats.org/drawingml/2006/table">
            <a:tbl>
              <a:tblPr/>
              <a:tblGrid>
                <a:gridCol w="2023240"/>
                <a:gridCol w="3310759"/>
              </a:tblGrid>
              <a:tr h="31659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Aromatic interaction with positive </a:t>
                      </a:r>
                      <a:r>
                        <a:rPr lang="en-US" sz="1100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ionizable</a:t>
                      </a:r>
                      <a:endParaRPr lang="en-US" sz="110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3.5 - 5.5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Aromatic interaction with ring (parallel)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2.8 - 4.5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Aromatic interaction with ring (orthogonal)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2.8 - 4.5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H-Bond interaction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2.2 - 3.8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Hydrophobic interaction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1.0 - 5.9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Iron binding location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1.3 - 3.5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Magnesium binding location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1.5 - 3.8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Negative ionizable interaction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1.5 - 5.5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Positive ionizable interaction with negative ionizable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1.5 - 5.5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Positive ionizable interaction with aromatic ring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1.0 - 10.0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591">
                <a:tc>
                  <a:txBody>
                    <a:bodyPr/>
                    <a:lstStyle/>
                    <a:p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Zinc binding location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1.0 - 4.0 Å</a:t>
                      </a:r>
                    </a:p>
                  </a:txBody>
                  <a:tcPr marL="38100" marR="38100" marT="38100" marB="3810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1277590"/>
            <a:ext cx="8311571" cy="7976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44436" rIns="0" bIns="44436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Distance Constraints 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represent the relation between two points, one located on the ligand side, one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on the macromolecular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side.The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following table shows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LigandScout's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default distance constraint settings: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977" y="1981200"/>
            <a:ext cx="3272922" cy="4424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2965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Merging and aligning Pharmacophores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/>
          </a:bodyPr>
          <a:lstStyle/>
          <a:p>
            <a:r>
              <a:rPr lang="en-US" sz="1600" dirty="0" smtClean="0">
                <a:latin typeface="+mj-lt"/>
              </a:rPr>
              <a:t>The quantification of the similarity between two pharmacophores can be computed from the overlap volume of the Gaussian volumes of the respective pharmacophores. </a:t>
            </a:r>
          </a:p>
          <a:p>
            <a:r>
              <a:rPr lang="en-US" sz="1600" dirty="0" smtClean="0">
                <a:latin typeface="+mj-lt"/>
              </a:rPr>
              <a:t>The procedure to compute the volume overlap between two pharmacophores is implemented in two steps. </a:t>
            </a:r>
          </a:p>
          <a:p>
            <a:pPr marL="0" indent="0">
              <a:buNone/>
            </a:pPr>
            <a:r>
              <a:rPr lang="en-US" sz="1600" dirty="0" smtClean="0">
                <a:latin typeface="+mj-lt"/>
              </a:rPr>
              <a:t>        a) a list of all feasible combinations of overlapping pharmacophore    points is generated.</a:t>
            </a:r>
          </a:p>
          <a:p>
            <a:pPr marL="0" indent="0">
              <a:buNone/>
            </a:pPr>
            <a:r>
              <a:rPr lang="en-US" sz="1600" dirty="0" smtClean="0">
                <a:latin typeface="+mj-lt"/>
              </a:rPr>
              <a:t>        b) then corresponding features are aligned with each other using   an optimization algorithm.  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        The combination of features that gives the maximal    volume overlap is retained to give the  </a:t>
            </a:r>
          </a:p>
          <a:p>
            <a:pPr marL="0" indent="0">
              <a:buNone/>
            </a:pPr>
            <a:r>
              <a:rPr lang="en-US" sz="1600" dirty="0">
                <a:latin typeface="+mj-lt"/>
              </a:rPr>
              <a:t> </a:t>
            </a:r>
            <a:r>
              <a:rPr lang="en-US" sz="1600" dirty="0" smtClean="0">
                <a:latin typeface="+mj-lt"/>
              </a:rPr>
              <a:t>        matching score</a:t>
            </a:r>
          </a:p>
          <a:p>
            <a:pPr marL="540385" marR="0" algn="just">
              <a:spcBef>
                <a:spcPts val="600"/>
              </a:spcBef>
              <a:spcAft>
                <a:spcPts val="0"/>
              </a:spcAft>
            </a:pPr>
            <a:r>
              <a:rPr lang="en-US" sz="1600" dirty="0" smtClean="0">
                <a:effectLst/>
                <a:latin typeface="+mj-lt"/>
                <a:ea typeface="Times New Roman"/>
                <a:cs typeface="Times New Roman"/>
              </a:rPr>
              <a:t>Each pharmacophore point is modeled as a 3-dimensional spherical Gaussian volume represented by its center (coordinate) and spread (a). The definition of the Gaussian volume is given as follows:</a:t>
            </a:r>
          </a:p>
          <a:p>
            <a:pPr marL="197485" indent="0">
              <a:spcBef>
                <a:spcPts val="600"/>
              </a:spcBef>
              <a:buNone/>
            </a:pPr>
            <a:endParaRPr lang="en-US" sz="1800" dirty="0" smtClean="0">
              <a:effectLst/>
              <a:latin typeface="Verdana"/>
              <a:ea typeface="Times New Roman"/>
              <a:cs typeface="Times New Roman"/>
            </a:endParaRPr>
          </a:p>
          <a:p>
            <a:pPr marL="197485" indent="0">
              <a:spcBef>
                <a:spcPts val="600"/>
              </a:spcBef>
              <a:buNone/>
            </a:pPr>
            <a:r>
              <a:rPr lang="en-US" sz="1800" b="1" i="1" dirty="0" err="1"/>
              <a:t>V</a:t>
            </a:r>
            <a:r>
              <a:rPr lang="en-US" sz="1800" b="1" i="1" baseline="-25000" dirty="0" err="1"/>
              <a:t>p</a:t>
            </a:r>
            <a:r>
              <a:rPr lang="en-US" sz="1800" b="1" dirty="0"/>
              <a:t> being the Gaussian volume, </a:t>
            </a:r>
            <a:r>
              <a:rPr lang="en-US" sz="1800" b="1" i="1" dirty="0"/>
              <a:t>p</a:t>
            </a:r>
            <a:r>
              <a:rPr lang="en-US" sz="1800" b="1" dirty="0"/>
              <a:t> being normalization constant to scale the total volume to a level that is in relation to atomic volumes, </a:t>
            </a:r>
            <a:r>
              <a:rPr lang="en-US" sz="1800" b="1" i="1" dirty="0"/>
              <a:t>m</a:t>
            </a:r>
            <a:r>
              <a:rPr lang="en-US" sz="1800" b="1" dirty="0"/>
              <a:t> being the center of the Gaussian, and </a:t>
            </a:r>
            <a:r>
              <a:rPr lang="en-US" sz="1800" b="1" i="1" dirty="0"/>
              <a:t>r</a:t>
            </a:r>
            <a:r>
              <a:rPr lang="en-US" sz="1800" b="1" dirty="0"/>
              <a:t> being the distance variable that is integrated</a:t>
            </a:r>
            <a:r>
              <a:rPr lang="en-US" sz="1800" b="1" dirty="0" smtClean="0"/>
              <a:t>.</a:t>
            </a:r>
            <a:r>
              <a:rPr lang="en-US" sz="1800" b="1" dirty="0">
                <a:sym typeface="Symbol"/>
              </a:rPr>
              <a:t> </a:t>
            </a:r>
            <a:r>
              <a:rPr lang="en-US" sz="1800" b="1" dirty="0"/>
              <a:t> that defines the volume of the point in space. </a:t>
            </a:r>
            <a:r>
              <a:rPr lang="en-US" sz="1800" b="1" dirty="0">
                <a:sym typeface="Symbol"/>
              </a:rPr>
              <a:t></a:t>
            </a:r>
            <a:r>
              <a:rPr lang="en-US" sz="1800" b="1" dirty="0"/>
              <a:t> is chosen inverse proportional to the square root of the radius.</a:t>
            </a:r>
          </a:p>
          <a:p>
            <a:pPr marL="197485" indent="0">
              <a:spcBef>
                <a:spcPts val="600"/>
              </a:spcBef>
              <a:buNone/>
            </a:pPr>
            <a:endParaRPr lang="en-US" sz="1800" dirty="0"/>
          </a:p>
          <a:p>
            <a:pPr marL="197485" indent="0">
              <a:spcBef>
                <a:spcPts val="600"/>
              </a:spcBef>
              <a:buNone/>
            </a:pPr>
            <a:endParaRPr lang="en-US" sz="1800" dirty="0" smtClean="0">
              <a:effectLst/>
              <a:latin typeface="Verdana"/>
              <a:ea typeface="Times New Roman"/>
              <a:cs typeface="Times New Roman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36" y="4294909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20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3D database 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r>
              <a:rPr lang="en-US" sz="1600" dirty="0" smtClean="0"/>
              <a:t>The </a:t>
            </a:r>
            <a:r>
              <a:rPr lang="en-US" sz="1600" dirty="0"/>
              <a:t>first stage employs some form of rapid screen to eliminate molecules</a:t>
            </a:r>
          </a:p>
          <a:p>
            <a:pPr marL="0" indent="0">
              <a:buNone/>
            </a:pPr>
            <a:r>
              <a:rPr lang="en-US" sz="1600" dirty="0" smtClean="0"/>
              <a:t>        that </a:t>
            </a:r>
            <a:r>
              <a:rPr lang="en-US" sz="1600" dirty="0"/>
              <a:t>could not match the query.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 smtClean="0"/>
              <a:t>         For </a:t>
            </a:r>
            <a:r>
              <a:rPr lang="en-US" sz="1600" dirty="0" err="1" smtClean="0"/>
              <a:t>eg</a:t>
            </a:r>
            <a:r>
              <a:rPr lang="en-US" sz="1600" dirty="0" smtClean="0"/>
              <a:t>: One way to develop is to encode information of the distances in the form   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of Bit strings. Where each bit position would correspond to a range of distance  between 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specific pair of atoms. For initialization at first the bit string is set to 0 at all  bit positions and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then for each molecular conformation the bit string positions are set to 1. Then the  final </a:t>
            </a:r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Encoded bit string is searched against a database to look for similar  molecules.</a:t>
            </a:r>
            <a:endParaRPr lang="en-US" sz="1600" dirty="0"/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sz="1600" dirty="0" smtClean="0"/>
              <a:t>The </a:t>
            </a:r>
            <a:r>
              <a:rPr lang="en-US" sz="1600" dirty="0"/>
              <a:t>second stage uses a graph-matching </a:t>
            </a:r>
            <a:r>
              <a:rPr lang="en-US" sz="1600" dirty="0" smtClean="0"/>
              <a:t>procedure to </a:t>
            </a:r>
            <a:r>
              <a:rPr lang="en-US" sz="1600" dirty="0"/>
              <a:t>identify those structures that do truly match the </a:t>
            </a:r>
            <a:r>
              <a:rPr lang="en-US" sz="1600" dirty="0" smtClean="0"/>
              <a:t>query</a:t>
            </a:r>
            <a:r>
              <a:rPr lang="en-US" sz="1800" dirty="0" smtClean="0"/>
              <a:t>.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r>
              <a:rPr lang="en-US" sz="1800" dirty="0" smtClean="0"/>
              <a:t>      </a:t>
            </a:r>
            <a:r>
              <a:rPr lang="en-US" sz="1800" dirty="0" err="1" smtClean="0"/>
              <a:t>Eg</a:t>
            </a:r>
            <a:r>
              <a:rPr lang="en-US" sz="1800" dirty="0" smtClean="0"/>
              <a:t> : Clique detection.</a:t>
            </a:r>
            <a:endParaRPr lang="en-US" sz="1800" dirty="0"/>
          </a:p>
        </p:txBody>
      </p: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762000" y="1757499"/>
            <a:ext cx="1503362" cy="1177925"/>
            <a:chOff x="484" y="2760"/>
            <a:chExt cx="783" cy="555"/>
          </a:xfrm>
        </p:grpSpPr>
        <p:grpSp>
          <p:nvGrpSpPr>
            <p:cNvPr id="5" name="Group 23"/>
            <p:cNvGrpSpPr>
              <a:grpSpLocks noChangeAspect="1"/>
            </p:cNvGrpSpPr>
            <p:nvPr/>
          </p:nvGrpSpPr>
          <p:grpSpPr bwMode="auto">
            <a:xfrm>
              <a:off x="484" y="2760"/>
              <a:ext cx="783" cy="555"/>
              <a:chOff x="3784" y="1730"/>
              <a:chExt cx="1186" cy="840"/>
            </a:xfrm>
          </p:grpSpPr>
          <p:sp>
            <p:nvSpPr>
              <p:cNvPr id="7" name="Freeform 24"/>
              <p:cNvSpPr>
                <a:spLocks noChangeAspect="1"/>
              </p:cNvSpPr>
              <p:nvPr/>
            </p:nvSpPr>
            <p:spPr bwMode="auto">
              <a:xfrm>
                <a:off x="3784" y="1832"/>
                <a:ext cx="1186" cy="738"/>
              </a:xfrm>
              <a:custGeom>
                <a:avLst/>
                <a:gdLst>
                  <a:gd name="T0" fmla="*/ 1186 w 1186"/>
                  <a:gd name="T1" fmla="*/ 0 h 738"/>
                  <a:gd name="T2" fmla="*/ 1186 w 1186"/>
                  <a:gd name="T3" fmla="*/ 632 h 738"/>
                  <a:gd name="T4" fmla="*/ 1178 w 1186"/>
                  <a:gd name="T5" fmla="*/ 650 h 738"/>
                  <a:gd name="T6" fmla="*/ 1156 w 1186"/>
                  <a:gd name="T7" fmla="*/ 662 h 738"/>
                  <a:gd name="T8" fmla="*/ 1138 w 1186"/>
                  <a:gd name="T9" fmla="*/ 670 h 738"/>
                  <a:gd name="T10" fmla="*/ 1116 w 1186"/>
                  <a:gd name="T11" fmla="*/ 680 h 738"/>
                  <a:gd name="T12" fmla="*/ 1094 w 1186"/>
                  <a:gd name="T13" fmla="*/ 686 h 738"/>
                  <a:gd name="T14" fmla="*/ 1036 w 1186"/>
                  <a:gd name="T15" fmla="*/ 700 h 738"/>
                  <a:gd name="T16" fmla="*/ 962 w 1186"/>
                  <a:gd name="T17" fmla="*/ 712 h 738"/>
                  <a:gd name="T18" fmla="*/ 870 w 1186"/>
                  <a:gd name="T19" fmla="*/ 726 h 738"/>
                  <a:gd name="T20" fmla="*/ 744 w 1186"/>
                  <a:gd name="T21" fmla="*/ 734 h 738"/>
                  <a:gd name="T22" fmla="*/ 646 w 1186"/>
                  <a:gd name="T23" fmla="*/ 738 h 738"/>
                  <a:gd name="T24" fmla="*/ 522 w 1186"/>
                  <a:gd name="T25" fmla="*/ 738 h 738"/>
                  <a:gd name="T26" fmla="*/ 428 w 1186"/>
                  <a:gd name="T27" fmla="*/ 732 h 738"/>
                  <a:gd name="T28" fmla="*/ 324 w 1186"/>
                  <a:gd name="T29" fmla="*/ 726 h 738"/>
                  <a:gd name="T30" fmla="*/ 232 w 1186"/>
                  <a:gd name="T31" fmla="*/ 714 h 738"/>
                  <a:gd name="T32" fmla="*/ 164 w 1186"/>
                  <a:gd name="T33" fmla="*/ 706 h 738"/>
                  <a:gd name="T34" fmla="*/ 100 w 1186"/>
                  <a:gd name="T35" fmla="*/ 692 h 738"/>
                  <a:gd name="T36" fmla="*/ 54 w 1186"/>
                  <a:gd name="T37" fmla="*/ 676 h 738"/>
                  <a:gd name="T38" fmla="*/ 26 w 1186"/>
                  <a:gd name="T39" fmla="*/ 664 h 738"/>
                  <a:gd name="T40" fmla="*/ 12 w 1186"/>
                  <a:gd name="T41" fmla="*/ 652 h 738"/>
                  <a:gd name="T42" fmla="*/ 6 w 1186"/>
                  <a:gd name="T43" fmla="*/ 640 h 738"/>
                  <a:gd name="T44" fmla="*/ 0 w 1186"/>
                  <a:gd name="T45" fmla="*/ 628 h 738"/>
                  <a:gd name="T46" fmla="*/ 0 w 1186"/>
                  <a:gd name="T47" fmla="*/ 2 h 738"/>
                  <a:gd name="T48" fmla="*/ 20 w 1186"/>
                  <a:gd name="T49" fmla="*/ 26 h 738"/>
                  <a:gd name="T50" fmla="*/ 32 w 1186"/>
                  <a:gd name="T51" fmla="*/ 34 h 738"/>
                  <a:gd name="T52" fmla="*/ 48 w 1186"/>
                  <a:gd name="T53" fmla="*/ 40 h 738"/>
                  <a:gd name="T54" fmla="*/ 70 w 1186"/>
                  <a:gd name="T55" fmla="*/ 48 h 738"/>
                  <a:gd name="T56" fmla="*/ 90 w 1186"/>
                  <a:gd name="T57" fmla="*/ 60 h 738"/>
                  <a:gd name="T58" fmla="*/ 116 w 1186"/>
                  <a:gd name="T59" fmla="*/ 64 h 738"/>
                  <a:gd name="T60" fmla="*/ 162 w 1186"/>
                  <a:gd name="T61" fmla="*/ 76 h 738"/>
                  <a:gd name="T62" fmla="*/ 216 w 1186"/>
                  <a:gd name="T63" fmla="*/ 84 h 738"/>
                  <a:gd name="T64" fmla="*/ 264 w 1186"/>
                  <a:gd name="T65" fmla="*/ 90 h 738"/>
                  <a:gd name="T66" fmla="*/ 334 w 1186"/>
                  <a:gd name="T67" fmla="*/ 98 h 738"/>
                  <a:gd name="T68" fmla="*/ 416 w 1186"/>
                  <a:gd name="T69" fmla="*/ 104 h 738"/>
                  <a:gd name="T70" fmla="*/ 568 w 1186"/>
                  <a:gd name="T71" fmla="*/ 112 h 738"/>
                  <a:gd name="T72" fmla="*/ 638 w 1186"/>
                  <a:gd name="T73" fmla="*/ 108 h 738"/>
                  <a:gd name="T74" fmla="*/ 750 w 1186"/>
                  <a:gd name="T75" fmla="*/ 104 h 738"/>
                  <a:gd name="T76" fmla="*/ 836 w 1186"/>
                  <a:gd name="T77" fmla="*/ 98 h 738"/>
                  <a:gd name="T78" fmla="*/ 900 w 1186"/>
                  <a:gd name="T79" fmla="*/ 92 h 738"/>
                  <a:gd name="T80" fmla="*/ 978 w 1186"/>
                  <a:gd name="T81" fmla="*/ 82 h 738"/>
                  <a:gd name="T82" fmla="*/ 1042 w 1186"/>
                  <a:gd name="T83" fmla="*/ 70 h 738"/>
                  <a:gd name="T84" fmla="*/ 1102 w 1186"/>
                  <a:gd name="T85" fmla="*/ 56 h 738"/>
                  <a:gd name="T86" fmla="*/ 1146 w 1186"/>
                  <a:gd name="T87" fmla="*/ 42 h 738"/>
                  <a:gd name="T88" fmla="*/ 1158 w 1186"/>
                  <a:gd name="T89" fmla="*/ 34 h 738"/>
                  <a:gd name="T90" fmla="*/ 1174 w 1186"/>
                  <a:gd name="T91" fmla="*/ 24 h 738"/>
                  <a:gd name="T92" fmla="*/ 1184 w 1186"/>
                  <a:gd name="T93" fmla="*/ 8 h 738"/>
                  <a:gd name="T94" fmla="*/ 1186 w 1186"/>
                  <a:gd name="T95" fmla="*/ 0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186" h="738">
                    <a:moveTo>
                      <a:pt x="1186" y="0"/>
                    </a:moveTo>
                    <a:lnTo>
                      <a:pt x="1186" y="632"/>
                    </a:lnTo>
                    <a:lnTo>
                      <a:pt x="1178" y="650"/>
                    </a:lnTo>
                    <a:lnTo>
                      <a:pt x="1156" y="662"/>
                    </a:lnTo>
                    <a:lnTo>
                      <a:pt x="1138" y="670"/>
                    </a:lnTo>
                    <a:lnTo>
                      <a:pt x="1116" y="680"/>
                    </a:lnTo>
                    <a:lnTo>
                      <a:pt x="1094" y="686"/>
                    </a:lnTo>
                    <a:lnTo>
                      <a:pt x="1036" y="700"/>
                    </a:lnTo>
                    <a:lnTo>
                      <a:pt x="962" y="712"/>
                    </a:lnTo>
                    <a:lnTo>
                      <a:pt x="870" y="726"/>
                    </a:lnTo>
                    <a:lnTo>
                      <a:pt x="744" y="734"/>
                    </a:lnTo>
                    <a:lnTo>
                      <a:pt x="646" y="738"/>
                    </a:lnTo>
                    <a:lnTo>
                      <a:pt x="522" y="738"/>
                    </a:lnTo>
                    <a:lnTo>
                      <a:pt x="428" y="732"/>
                    </a:lnTo>
                    <a:lnTo>
                      <a:pt x="324" y="726"/>
                    </a:lnTo>
                    <a:lnTo>
                      <a:pt x="232" y="714"/>
                    </a:lnTo>
                    <a:lnTo>
                      <a:pt x="164" y="706"/>
                    </a:lnTo>
                    <a:lnTo>
                      <a:pt x="100" y="692"/>
                    </a:lnTo>
                    <a:lnTo>
                      <a:pt x="54" y="676"/>
                    </a:lnTo>
                    <a:lnTo>
                      <a:pt x="26" y="664"/>
                    </a:lnTo>
                    <a:lnTo>
                      <a:pt x="12" y="652"/>
                    </a:lnTo>
                    <a:lnTo>
                      <a:pt x="6" y="640"/>
                    </a:lnTo>
                    <a:lnTo>
                      <a:pt x="0" y="628"/>
                    </a:lnTo>
                    <a:lnTo>
                      <a:pt x="0" y="2"/>
                    </a:lnTo>
                    <a:lnTo>
                      <a:pt x="20" y="26"/>
                    </a:lnTo>
                    <a:lnTo>
                      <a:pt x="32" y="34"/>
                    </a:lnTo>
                    <a:lnTo>
                      <a:pt x="48" y="40"/>
                    </a:lnTo>
                    <a:lnTo>
                      <a:pt x="70" y="48"/>
                    </a:lnTo>
                    <a:lnTo>
                      <a:pt x="90" y="60"/>
                    </a:lnTo>
                    <a:lnTo>
                      <a:pt x="116" y="64"/>
                    </a:lnTo>
                    <a:lnTo>
                      <a:pt x="162" y="76"/>
                    </a:lnTo>
                    <a:lnTo>
                      <a:pt x="216" y="84"/>
                    </a:lnTo>
                    <a:lnTo>
                      <a:pt x="264" y="90"/>
                    </a:lnTo>
                    <a:lnTo>
                      <a:pt x="334" y="98"/>
                    </a:lnTo>
                    <a:lnTo>
                      <a:pt x="416" y="104"/>
                    </a:lnTo>
                    <a:lnTo>
                      <a:pt x="568" y="112"/>
                    </a:lnTo>
                    <a:lnTo>
                      <a:pt x="638" y="108"/>
                    </a:lnTo>
                    <a:lnTo>
                      <a:pt x="750" y="104"/>
                    </a:lnTo>
                    <a:lnTo>
                      <a:pt x="836" y="98"/>
                    </a:lnTo>
                    <a:lnTo>
                      <a:pt x="900" y="92"/>
                    </a:lnTo>
                    <a:lnTo>
                      <a:pt x="978" y="82"/>
                    </a:lnTo>
                    <a:lnTo>
                      <a:pt x="1042" y="70"/>
                    </a:lnTo>
                    <a:lnTo>
                      <a:pt x="1102" y="56"/>
                    </a:lnTo>
                    <a:lnTo>
                      <a:pt x="1146" y="42"/>
                    </a:lnTo>
                    <a:lnTo>
                      <a:pt x="1158" y="34"/>
                    </a:lnTo>
                    <a:lnTo>
                      <a:pt x="1174" y="24"/>
                    </a:lnTo>
                    <a:lnTo>
                      <a:pt x="1184" y="8"/>
                    </a:lnTo>
                    <a:lnTo>
                      <a:pt x="118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3399FF"/>
                  </a:gs>
                  <a:gs pos="50000">
                    <a:srgbClr val="FFFFFF"/>
                  </a:gs>
                  <a:gs pos="100000">
                    <a:srgbClr val="3399FF"/>
                  </a:gs>
                </a:gsLst>
                <a:lin ang="0" scaled="1"/>
              </a:gradFill>
              <a:ln w="6350" cap="flat" cmpd="sng">
                <a:solidFill>
                  <a:schemeClr val="folHlink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Oval 25"/>
              <p:cNvSpPr>
                <a:spLocks noChangeAspect="1" noChangeArrowheads="1"/>
              </p:cNvSpPr>
              <p:nvPr/>
            </p:nvSpPr>
            <p:spPr bwMode="auto">
              <a:xfrm>
                <a:off x="3806" y="1730"/>
                <a:ext cx="1146" cy="191"/>
              </a:xfrm>
              <a:prstGeom prst="ellipse">
                <a:avLst/>
              </a:prstGeom>
              <a:gradFill rotWithShape="0">
                <a:gsLst>
                  <a:gs pos="0">
                    <a:srgbClr val="3399FF"/>
                  </a:gs>
                  <a:gs pos="100000">
                    <a:srgbClr val="3399FF">
                      <a:gamma/>
                      <a:tint val="0"/>
                      <a:invGamma/>
                    </a:srgbClr>
                  </a:gs>
                </a:gsLst>
                <a:lin ang="5400000" scaled="1"/>
              </a:gradFill>
              <a:ln w="6350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Text Box 26"/>
            <p:cNvSpPr txBox="1">
              <a:spLocks noChangeArrowheads="1"/>
            </p:cNvSpPr>
            <p:nvPr/>
          </p:nvSpPr>
          <p:spPr bwMode="auto">
            <a:xfrm>
              <a:off x="580" y="2937"/>
              <a:ext cx="605" cy="30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 algn="ctr"/>
              <a:r>
                <a:rPr lang="en-US" dirty="0"/>
                <a:t>3D</a:t>
              </a:r>
              <a:br>
                <a:rPr lang="en-US" dirty="0"/>
              </a:br>
              <a:r>
                <a:rPr lang="en-US" dirty="0"/>
                <a:t>Database</a:t>
              </a:r>
              <a:endParaRPr lang="en-US" sz="1600" b="1" dirty="0"/>
            </a:p>
          </p:txBody>
        </p:sp>
      </p:grpSp>
      <p:grpSp>
        <p:nvGrpSpPr>
          <p:cNvPr id="9" name="Group 31"/>
          <p:cNvGrpSpPr>
            <a:grpSpLocks/>
          </p:cNvGrpSpPr>
          <p:nvPr/>
        </p:nvGrpSpPr>
        <p:grpSpPr bwMode="auto">
          <a:xfrm>
            <a:off x="2929172" y="1261719"/>
            <a:ext cx="2403475" cy="1295400"/>
            <a:chOff x="555" y="1436"/>
            <a:chExt cx="1746" cy="1081"/>
          </a:xfrm>
        </p:grpSpPr>
        <p:grpSp>
          <p:nvGrpSpPr>
            <p:cNvPr id="10" name="Group 32"/>
            <p:cNvGrpSpPr>
              <a:grpSpLocks/>
            </p:cNvGrpSpPr>
            <p:nvPr/>
          </p:nvGrpSpPr>
          <p:grpSpPr bwMode="auto">
            <a:xfrm>
              <a:off x="616" y="1528"/>
              <a:ext cx="1448" cy="912"/>
              <a:chOff x="3096" y="1096"/>
              <a:chExt cx="1448" cy="912"/>
            </a:xfrm>
          </p:grpSpPr>
          <p:sp>
            <p:nvSpPr>
              <p:cNvPr id="17" name="Line 33"/>
              <p:cNvSpPr>
                <a:spLocks noChangeShapeType="1"/>
              </p:cNvSpPr>
              <p:nvPr/>
            </p:nvSpPr>
            <p:spPr bwMode="auto">
              <a:xfrm flipV="1">
                <a:off x="3096" y="1096"/>
                <a:ext cx="1280" cy="4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Line 34"/>
              <p:cNvSpPr>
                <a:spLocks noChangeShapeType="1"/>
              </p:cNvSpPr>
              <p:nvPr/>
            </p:nvSpPr>
            <p:spPr bwMode="auto">
              <a:xfrm>
                <a:off x="4376" y="1096"/>
                <a:ext cx="168" cy="91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Line 35"/>
              <p:cNvSpPr>
                <a:spLocks noChangeShapeType="1"/>
              </p:cNvSpPr>
              <p:nvPr/>
            </p:nvSpPr>
            <p:spPr bwMode="auto">
              <a:xfrm flipH="1" flipV="1">
                <a:off x="3096" y="1552"/>
                <a:ext cx="1448" cy="4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" name="Oval 36"/>
            <p:cNvSpPr>
              <a:spLocks noChangeArrowheads="1"/>
            </p:cNvSpPr>
            <p:nvPr/>
          </p:nvSpPr>
          <p:spPr bwMode="auto">
            <a:xfrm>
              <a:off x="555" y="1892"/>
              <a:ext cx="189" cy="1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/>
            </a:p>
          </p:txBody>
        </p:sp>
        <p:sp>
          <p:nvSpPr>
            <p:cNvPr id="12" name="Oval 37"/>
            <p:cNvSpPr>
              <a:spLocks noChangeArrowheads="1"/>
            </p:cNvSpPr>
            <p:nvPr/>
          </p:nvSpPr>
          <p:spPr bwMode="auto">
            <a:xfrm>
              <a:off x="1781" y="1436"/>
              <a:ext cx="189" cy="189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/>
            </a:p>
          </p:txBody>
        </p:sp>
        <p:sp>
          <p:nvSpPr>
            <p:cNvPr id="13" name="Oval 38"/>
            <p:cNvSpPr>
              <a:spLocks noChangeArrowheads="1"/>
            </p:cNvSpPr>
            <p:nvPr/>
          </p:nvSpPr>
          <p:spPr bwMode="auto">
            <a:xfrm>
              <a:off x="1959" y="2328"/>
              <a:ext cx="189" cy="189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2400"/>
            </a:p>
          </p:txBody>
        </p:sp>
        <p:sp useBgFill="1">
          <p:nvSpPr>
            <p:cNvPr id="14" name="Text Box 39"/>
            <p:cNvSpPr txBox="1">
              <a:spLocks noChangeArrowheads="1"/>
            </p:cNvSpPr>
            <p:nvPr/>
          </p:nvSpPr>
          <p:spPr bwMode="auto">
            <a:xfrm>
              <a:off x="1731" y="1874"/>
              <a:ext cx="570" cy="281"/>
            </a:xfrm>
            <a:prstGeom prst="rect">
              <a:avLst/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2 - 3 Å</a:t>
              </a:r>
            </a:p>
          </p:txBody>
        </p:sp>
        <p:sp useBgFill="1">
          <p:nvSpPr>
            <p:cNvPr id="15" name="Text Box 40"/>
            <p:cNvSpPr txBox="1">
              <a:spLocks noChangeArrowheads="1"/>
            </p:cNvSpPr>
            <p:nvPr/>
          </p:nvSpPr>
          <p:spPr bwMode="auto">
            <a:xfrm>
              <a:off x="997" y="2138"/>
              <a:ext cx="693" cy="281"/>
            </a:xfrm>
            <a:prstGeom prst="rect">
              <a:avLst/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 dirty="0"/>
                <a:t>4 - 7.2 Å</a:t>
              </a:r>
            </a:p>
          </p:txBody>
        </p:sp>
        <p:sp useBgFill="1">
          <p:nvSpPr>
            <p:cNvPr id="16" name="Text Box 41"/>
            <p:cNvSpPr txBox="1">
              <a:spLocks noChangeArrowheads="1"/>
            </p:cNvSpPr>
            <p:nvPr/>
          </p:nvSpPr>
          <p:spPr bwMode="auto">
            <a:xfrm>
              <a:off x="993" y="1604"/>
              <a:ext cx="570" cy="281"/>
            </a:xfrm>
            <a:prstGeom prst="rect">
              <a:avLst/>
            </a:prstGeom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sz="1600"/>
                <a:t>6 - 8 Å</a:t>
              </a:r>
            </a:p>
          </p:txBody>
        </p:sp>
      </p:grpSp>
      <p:cxnSp>
        <p:nvCxnSpPr>
          <p:cNvPr id="21" name="Straight Arrow Connector 20"/>
          <p:cNvCxnSpPr/>
          <p:nvPr/>
        </p:nvCxnSpPr>
        <p:spPr>
          <a:xfrm>
            <a:off x="2929172" y="2661541"/>
            <a:ext cx="286202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14"/>
          <p:cNvGrpSpPr>
            <a:grpSpLocks/>
          </p:cNvGrpSpPr>
          <p:nvPr/>
        </p:nvGrpSpPr>
        <p:grpSpPr bwMode="auto">
          <a:xfrm>
            <a:off x="6432586" y="1485896"/>
            <a:ext cx="1345785" cy="1563005"/>
            <a:chOff x="3832" y="1283"/>
            <a:chExt cx="1291" cy="1789"/>
          </a:xfrm>
        </p:grpSpPr>
        <p:grpSp>
          <p:nvGrpSpPr>
            <p:cNvPr id="23" name="Group 15"/>
            <p:cNvGrpSpPr>
              <a:grpSpLocks/>
            </p:cNvGrpSpPr>
            <p:nvPr/>
          </p:nvGrpSpPr>
          <p:grpSpPr bwMode="auto">
            <a:xfrm>
              <a:off x="3856" y="2099"/>
              <a:ext cx="1267" cy="973"/>
              <a:chOff x="2704" y="3001"/>
              <a:chExt cx="1267" cy="1144"/>
            </a:xfrm>
          </p:grpSpPr>
          <p:pic>
            <p:nvPicPr>
              <p:cNvPr id="27" name="Picture 16" descr="ali5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CFEFC"/>
                  </a:clrFrom>
                  <a:clrTo>
                    <a:srgbClr val="FCFE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4" y="3001"/>
                <a:ext cx="1267" cy="1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 useBgFill="1">
            <p:nvSpPr>
              <p:cNvPr id="28" name="Rectangle 17"/>
              <p:cNvSpPr>
                <a:spLocks noChangeArrowheads="1"/>
              </p:cNvSpPr>
              <p:nvPr/>
            </p:nvSpPr>
            <p:spPr bwMode="auto">
              <a:xfrm>
                <a:off x="3792" y="3452"/>
                <a:ext cx="108" cy="136"/>
              </a:xfrm>
              <a:prstGeom prst="rect">
                <a:avLst/>
              </a:prstGeom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 useBgFill="1">
            <p:nvSpPr>
              <p:cNvPr id="29" name="Rectangle 18"/>
              <p:cNvSpPr>
                <a:spLocks noChangeArrowheads="1"/>
              </p:cNvSpPr>
              <p:nvPr/>
            </p:nvSpPr>
            <p:spPr bwMode="auto">
              <a:xfrm>
                <a:off x="3756" y="3784"/>
                <a:ext cx="108" cy="136"/>
              </a:xfrm>
              <a:prstGeom prst="rect">
                <a:avLst/>
              </a:prstGeom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" name="Group 19"/>
            <p:cNvGrpSpPr>
              <a:grpSpLocks/>
            </p:cNvGrpSpPr>
            <p:nvPr/>
          </p:nvGrpSpPr>
          <p:grpSpPr bwMode="auto">
            <a:xfrm>
              <a:off x="3832" y="1283"/>
              <a:ext cx="1267" cy="973"/>
              <a:chOff x="2656" y="2113"/>
              <a:chExt cx="1267" cy="1144"/>
            </a:xfrm>
          </p:grpSpPr>
          <p:pic>
            <p:nvPicPr>
              <p:cNvPr id="25" name="Picture 20" descr="ali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CFEFC"/>
                  </a:clrFrom>
                  <a:clrTo>
                    <a:srgbClr val="FCFEFC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6" y="2113"/>
                <a:ext cx="1267" cy="11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 useBgFill="1">
            <p:nvSpPr>
              <p:cNvPr id="26" name="Rectangle 21"/>
              <p:cNvSpPr>
                <a:spLocks noChangeArrowheads="1"/>
              </p:cNvSpPr>
              <p:nvPr/>
            </p:nvSpPr>
            <p:spPr bwMode="auto">
              <a:xfrm>
                <a:off x="3748" y="2556"/>
                <a:ext cx="108" cy="136"/>
              </a:xfrm>
              <a:prstGeom prst="rect">
                <a:avLst/>
              </a:prstGeom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852944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1380</Words>
  <Application>Microsoft Office PowerPoint</Application>
  <PresentationFormat>On-screen Show (4:3)</PresentationFormat>
  <Paragraphs>177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Pharmacophore and FTrees</vt:lpstr>
      <vt:lpstr>Pharmacophore</vt:lpstr>
      <vt:lpstr>Bioisosteres</vt:lpstr>
      <vt:lpstr>3D Pharmacophores</vt:lpstr>
      <vt:lpstr>Example of ACE inhibitors..</vt:lpstr>
      <vt:lpstr>Detection of Pharmacophores:  SBP and LBP</vt:lpstr>
      <vt:lpstr>Structure based pharmacophore </vt:lpstr>
      <vt:lpstr>Merging and aligning Pharmacophores</vt:lpstr>
      <vt:lpstr>3D database searching</vt:lpstr>
      <vt:lpstr>Clique Detection methods</vt:lpstr>
      <vt:lpstr>Ftrees</vt:lpstr>
      <vt:lpstr>Descriptors </vt:lpstr>
      <vt:lpstr>Feature Trees</vt:lpstr>
      <vt:lpstr>Ftrees</vt:lpstr>
      <vt:lpstr>Descriptors in Ftrees</vt:lpstr>
      <vt:lpstr>Comparison algorithm</vt:lpstr>
      <vt:lpstr>Scaffold hopping example</vt:lpstr>
      <vt:lpstr>Thank you.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chemomaniac</dc:creator>
  <cp:lastModifiedBy>chemomaniac</cp:lastModifiedBy>
  <cp:revision>32</cp:revision>
  <dcterms:created xsi:type="dcterms:W3CDTF">2011-11-16T04:54:54Z</dcterms:created>
  <dcterms:modified xsi:type="dcterms:W3CDTF">2011-11-16T16:54:53Z</dcterms:modified>
</cp:coreProperties>
</file>